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69" r:id="rId18"/>
  </p:sldIdLst>
  <p:sldSz cx="12188825" cy="6858000"/>
  <p:notesSz cx="6858000" cy="9144000"/>
  <p:defaultTextStyle>
    <a:defPPr rtl="0">
      <a:defRPr lang="it-it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6469" autoAdjust="0"/>
  </p:normalViewPr>
  <p:slideViewPr>
    <p:cSldViewPr>
      <p:cViewPr varScale="1">
        <p:scale>
          <a:sx n="111" d="100"/>
          <a:sy n="111" d="100"/>
        </p:scale>
        <p:origin x="600" y="9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3750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221A1788-7372-4FAC-9AF0-00B54B8D9CBA}" type="datetime1">
              <a:rPr lang="it-IT" smtClean="0"/>
              <a:t>23/01/2024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it-IT" smtClean="0"/>
              <a:pPr algn="r"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D943A304-85CD-4257-B418-D8F889FE0DBC}" type="datetime1">
              <a:rPr lang="it-IT" smtClean="0"/>
              <a:pPr/>
              <a:t>23/01/2024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462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i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nettore diritto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nettore diritto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nettore diritto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nee inferiori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igura a mano libera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it-IT" dirty="0"/>
            </a:p>
          </p:txBody>
        </p:sp>
        <p:sp>
          <p:nvSpPr>
            <p:cNvPr id="10" name="Figura a mano libera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it-IT" dirty="0"/>
            </a:p>
          </p:txBody>
        </p:sp>
        <p:sp>
          <p:nvSpPr>
            <p:cNvPr id="11" name="Figura a mano libera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it-IT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22" name="Segnaposto data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889EF9B-A500-41B6-8F1C-893813E9A898}" type="datetime1">
              <a:rPr lang="it-IT" smtClean="0"/>
              <a:pPr/>
              <a:t>23/01/2024</a:t>
            </a:fld>
            <a:endParaRPr lang="it-IT" dirty="0"/>
          </a:p>
        </p:txBody>
      </p:sp>
      <p:sp>
        <p:nvSpPr>
          <p:cNvPr id="23" name="Segnaposto piè di pagina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24" name="Segnaposto numero diapositiva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E724BBD-5BEA-4971-A6C4-42E94AF7CB5F}" type="datetime1">
              <a:rPr lang="it-IT" smtClean="0"/>
              <a:pPr/>
              <a:t>23/01/2024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1B2188-7D8C-43C8-B29F-60D01DE77B72}" type="datetime1">
              <a:rPr lang="it-IT" smtClean="0"/>
              <a:pPr/>
              <a:t>23/01/2024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81DC961-63CE-49AB-921E-1CE3DDEFC80A}" type="datetime1">
              <a:rPr lang="it-IT" smtClean="0"/>
              <a:pPr/>
              <a:t>23/01/2024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C014DD1E-5D91-48A3-AD6D-45FBA980D106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i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nettore diritto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nettore diritto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nettore diritto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066F5F-3C86-4285-A86F-35EFBBDD7800}" type="datetime1">
              <a:rPr lang="it-IT" smtClean="0"/>
              <a:pPr/>
              <a:t>23/01/2024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B9BE34E-14EC-4041-A597-EE22FC16794F}" type="datetime1">
              <a:rPr lang="it-IT" smtClean="0"/>
              <a:pPr/>
              <a:t>23/01/2024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6FAD192-1BF7-4994-9CBA-74265F19F4C1}" type="datetime1">
              <a:rPr lang="it-IT" smtClean="0"/>
              <a:pPr/>
              <a:t>23/01/2024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76DD40-7EBA-46D0-A855-62759524AC7A}" type="datetime1">
              <a:rPr lang="it-IT" smtClean="0"/>
              <a:pPr/>
              <a:t>23/01/2024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2E4D95-88E1-4556-89BE-EC650C1D14A8}" type="datetime1">
              <a:rPr lang="it-IT" smtClean="0"/>
              <a:pPr/>
              <a:t>23/01/2024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9867D3-FC26-40B1-8BB9-B19FF8D6CD45}" type="datetime1">
              <a:rPr lang="it-IT" smtClean="0"/>
              <a:pPr/>
              <a:t>23/01/2024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0EE21F-92EE-4289-AFFB-9252D957F459}" type="datetime1">
              <a:rPr lang="it-IT" smtClean="0"/>
              <a:pPr/>
              <a:t>23/01/2024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nee a sinistra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igura a mano libera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11" name="Figura a mano libera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14" name="Figura a mano libera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56645-DD8C-4009-9A84-A4AD56EB55A9}" type="datetime1">
              <a:rPr lang="it-IT" smtClean="0"/>
              <a:pPr/>
              <a:t>23/01/2024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t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Data Mining Project</a:t>
            </a: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it-IT" dirty="0"/>
              <a:t>Group 15 – </a:t>
            </a:r>
          </a:p>
          <a:p>
            <a:r>
              <a:rPr lang="it-IT" dirty="0"/>
              <a:t>Di Lena Francesco, Emiliano Quaranta, Alessandro Querci</a:t>
            </a:r>
          </a:p>
          <a:p>
            <a:pPr rtl="0"/>
            <a:endParaRPr lang="it-IT" dirty="0"/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437D3E-B190-6025-9BD7-A7DC5449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240" y="404664"/>
            <a:ext cx="4062942" cy="719088"/>
          </a:xfrm>
        </p:spPr>
        <p:txBody>
          <a:bodyPr/>
          <a:lstStyle/>
          <a:p>
            <a:r>
              <a:rPr lang="it-IT" dirty="0" err="1">
                <a:ea typeface="+mn-lt"/>
                <a:cs typeface="+mn-lt"/>
              </a:rPr>
              <a:t>Predictive</a:t>
            </a:r>
            <a:r>
              <a:rPr lang="it-IT" b="0" dirty="0">
                <a:ea typeface="+mn-lt"/>
                <a:cs typeface="+mn-lt"/>
              </a:rPr>
              <a:t> </a:t>
            </a:r>
            <a:r>
              <a:rPr lang="it-IT" dirty="0">
                <a:ea typeface="+mn-lt"/>
                <a:cs typeface="+mn-lt"/>
              </a:rPr>
              <a:t>Analysis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F082AC0-A1DD-515D-6FCF-1BC6B8A65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83" y="1268760"/>
            <a:ext cx="4062942" cy="339328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Task 3</a:t>
            </a:r>
          </a:p>
        </p:txBody>
      </p:sp>
      <p:sp>
        <p:nvSpPr>
          <p:cNvPr id="5" name="Testo elenco puntato diapositiva">
            <a:extLst>
              <a:ext uri="{FF2B5EF4-FFF2-40B4-BE49-F238E27FC236}">
                <a16:creationId xmlns:a16="http://schemas.microsoft.com/office/drawing/2014/main" id="{40BDBC63-647D-33F6-BACA-4A756D6F586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84813" y="584200"/>
            <a:ext cx="6094412" cy="5588000"/>
          </a:xfrm>
          <a:prstGeom prst="rect">
            <a:avLst/>
          </a:prstGeom>
        </p:spPr>
        <p:txBody>
          <a:bodyPr lIns="50800" tIns="50800" rIns="50800" bIns="50800" anchor="t">
            <a:normAutofit fontScale="92500"/>
          </a:bodyPr>
          <a:lstStyle/>
          <a:p>
            <a:r>
              <a:rPr lang="it-IT" dirty="0" err="1"/>
              <a:t>KNN's</a:t>
            </a:r>
            <a:r>
              <a:rPr lang="it-IT" dirty="0"/>
              <a:t> k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chosen</a:t>
            </a:r>
            <a:r>
              <a:rPr lang="it-IT" dirty="0"/>
              <a:t> </a:t>
            </a:r>
            <a:r>
              <a:rPr lang="it-IT" dirty="0" err="1"/>
              <a:t>as</a:t>
            </a:r>
            <a:r>
              <a:rPr lang="it-IT" dirty="0"/>
              <a:t> </a:t>
            </a:r>
            <a:r>
              <a:rPr lang="it-IT" dirty="0" err="1"/>
              <a:t>tradeoff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training and </a:t>
            </a:r>
            <a:r>
              <a:rPr lang="it-IT" dirty="0" err="1"/>
              <a:t>validation</a:t>
            </a:r>
            <a:r>
              <a:rPr lang="it-IT" dirty="0"/>
              <a:t> scores of k</a:t>
            </a:r>
          </a:p>
          <a:p>
            <a:r>
              <a:rPr lang="it-IT" dirty="0"/>
              <a:t>A </a:t>
            </a:r>
            <a:r>
              <a:rPr lang="it-IT" dirty="0" err="1"/>
              <a:t>grid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 made for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Trees</a:t>
            </a:r>
            <a:r>
              <a:rPr lang="it-IT" dirty="0"/>
              <a:t>, Random </a:t>
            </a:r>
            <a:r>
              <a:rPr lang="it-IT" dirty="0" err="1"/>
              <a:t>Forest</a:t>
            </a:r>
            <a:r>
              <a:rPr lang="it-IT" dirty="0"/>
              <a:t> and Linear </a:t>
            </a:r>
            <a:r>
              <a:rPr lang="it-IT" dirty="0" err="1"/>
              <a:t>SVMs</a:t>
            </a:r>
            <a:endParaRPr lang="it-IT" dirty="0"/>
          </a:p>
          <a:p>
            <a:r>
              <a:rPr lang="it-IT" dirty="0"/>
              <a:t>For the </a:t>
            </a:r>
            <a:r>
              <a:rPr lang="it-IT" dirty="0" err="1"/>
              <a:t>NNs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a </a:t>
            </a:r>
            <a:r>
              <a:rPr lang="it-IT" dirty="0" err="1"/>
              <a:t>grid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with </a:t>
            </a:r>
            <a:r>
              <a:rPr lang="it-IT" dirty="0" err="1"/>
              <a:t>sklearn</a:t>
            </a:r>
            <a:r>
              <a:rPr lang="it-IT" dirty="0"/>
              <a:t> 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manual</a:t>
            </a:r>
            <a:r>
              <a:rPr lang="it-IT" dirty="0"/>
              <a:t> tuning with </a:t>
            </a:r>
            <a:r>
              <a:rPr lang="it-IT" dirty="0" err="1"/>
              <a:t>keras</a:t>
            </a:r>
            <a:endParaRPr lang="it-IT" dirty="0"/>
          </a:p>
          <a:p>
            <a:pPr hangingPunct="1"/>
            <a:r>
              <a:rPr lang="it-IT" dirty="0"/>
              <a:t>After </a:t>
            </a:r>
            <a:r>
              <a:rPr lang="it-IT" dirty="0" err="1"/>
              <a:t>applying</a:t>
            </a:r>
            <a:r>
              <a:rPr lang="it-IT" dirty="0"/>
              <a:t> SMOTE to balance the dataset,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attempted</a:t>
            </a:r>
            <a:r>
              <a:rPr lang="it-IT" dirty="0"/>
              <a:t> for </a:t>
            </a:r>
            <a:r>
              <a:rPr lang="it-IT" dirty="0" err="1"/>
              <a:t>DTs</a:t>
            </a:r>
            <a:endParaRPr lang="it-IT" dirty="0"/>
          </a:p>
          <a:p>
            <a:r>
              <a:rPr lang="it-IT" dirty="0" err="1"/>
              <a:t>Oversampling</a:t>
            </a:r>
            <a:r>
              <a:rPr lang="it-IT" dirty="0"/>
              <a:t> </a:t>
            </a:r>
            <a:r>
              <a:rPr lang="it-IT" dirty="0" err="1"/>
              <a:t>increased</a:t>
            </a:r>
            <a:r>
              <a:rPr lang="it-IT" dirty="0"/>
              <a:t> </a:t>
            </a:r>
            <a:r>
              <a:rPr lang="it-IT" dirty="0" err="1"/>
              <a:t>accuracy</a:t>
            </a:r>
            <a:r>
              <a:rPr lang="it-IT" dirty="0"/>
              <a:t> overall on the models, </a:t>
            </a:r>
            <a:r>
              <a:rPr lang="it-IT" dirty="0" err="1"/>
              <a:t>DTs</a:t>
            </a:r>
            <a:r>
              <a:rPr lang="it-IT" dirty="0"/>
              <a:t> </a:t>
            </a:r>
            <a:r>
              <a:rPr lang="it-IT" dirty="0" err="1"/>
              <a:t>had</a:t>
            </a:r>
            <a:r>
              <a:rPr lang="it-IT" dirty="0"/>
              <a:t> </a:t>
            </a:r>
            <a:r>
              <a:rPr lang="it-IT" dirty="0" err="1"/>
              <a:t>increased</a:t>
            </a:r>
            <a:r>
              <a:rPr lang="it-IT" dirty="0"/>
              <a:t> recall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precision</a:t>
            </a:r>
            <a:endParaRPr lang="it-IT" dirty="0"/>
          </a:p>
        </p:txBody>
      </p:sp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23ED5DB-312F-5FD7-B03D-97A30477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45059"/>
            <a:ext cx="4773969" cy="2064058"/>
          </a:xfrm>
          <a:prstGeom prst="rect">
            <a:avLst/>
          </a:prstGeom>
        </p:spPr>
      </p:pic>
      <p:pic>
        <p:nvPicPr>
          <p:cNvPr id="8" name="Immagine 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8B38E3E2-937E-6DB9-7208-9FC3D5FE2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12" y="4365104"/>
            <a:ext cx="4704830" cy="136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75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63E8A2-CED0-8E94-0CF4-D0E20EAE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Time Series - </a:t>
            </a:r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9703A3B-15FD-4637-75B1-DBD35911A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Task 4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8504A6C-0ECB-D155-C142-FB38EB9F8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Filtered years from 2014 to 2017, added feature </a:t>
            </a:r>
            <a:r>
              <a:rPr lang="en-US" dirty="0" err="1"/>
              <a:t>is_killed</a:t>
            </a:r>
            <a:r>
              <a:rPr lang="en-US" dirty="0"/>
              <a:t>, mapped </a:t>
            </a:r>
            <a:r>
              <a:rPr lang="en-US" dirty="0" err="1"/>
              <a:t>city_or_county</a:t>
            </a:r>
            <a:r>
              <a:rPr lang="en-US" dirty="0"/>
              <a:t> to standardized values.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score = n participants + n injured + n killed * ( 2+ (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n_killed</a:t>
            </a:r>
            <a:r>
              <a:rPr lang="en-US" b="0" i="0" dirty="0">
                <a:effectLst/>
                <a:latin typeface="Arial" panose="020B0604020202020204" pitchFamily="34" charset="0"/>
              </a:rPr>
              <a:t>/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n_participants</a:t>
            </a:r>
            <a:r>
              <a:rPr lang="en-US" b="0" i="0" dirty="0">
                <a:effectLst/>
                <a:latin typeface="Arial" panose="020B0604020202020204" pitchFamily="34" charset="0"/>
              </a:rPr>
              <a:t>)) –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n_unharmed</a:t>
            </a:r>
            <a:r>
              <a:rPr lang="en-US" b="0" i="0" dirty="0">
                <a:effectLst/>
                <a:latin typeface="Arial" panose="020B0604020202020204" pitchFamily="34" charset="0"/>
              </a:rPr>
              <a:t>/4</a:t>
            </a:r>
          </a:p>
          <a:p>
            <a:r>
              <a:rPr lang="en-US" dirty="0">
                <a:latin typeface="Arial" panose="020B0604020202020204" pitchFamily="34" charset="0"/>
              </a:rPr>
              <a:t>Filtered to cities only with at least 25% of weeks having an incident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8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63E8A2-CED0-8E94-0CF4-D0E20EAE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Time Series - </a:t>
            </a:r>
            <a:r>
              <a:rPr lang="it-IT" dirty="0" err="1"/>
              <a:t>analysis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9703A3B-15FD-4637-75B1-DBD35911A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Task 4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8504A6C-0ECB-D155-C142-FB38EB9F8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Tested</a:t>
            </a:r>
            <a:r>
              <a:rPr lang="it-IT" dirty="0"/>
              <a:t> for </a:t>
            </a:r>
            <a:r>
              <a:rPr lang="it-IT" dirty="0" err="1"/>
              <a:t>stationarity</a:t>
            </a:r>
            <a:r>
              <a:rPr lang="it-IT" dirty="0"/>
              <a:t>.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wasn’t</a:t>
            </a:r>
            <a:r>
              <a:rPr lang="it-IT" dirty="0"/>
              <a:t> </a:t>
            </a:r>
            <a:r>
              <a:rPr lang="it-IT" dirty="0" err="1"/>
              <a:t>detected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</a:t>
            </a:r>
            <a:r>
              <a:rPr lang="it-IT" dirty="0" err="1"/>
              <a:t>denoising</a:t>
            </a:r>
            <a:r>
              <a:rPr lang="it-IT" dirty="0"/>
              <a:t> and </a:t>
            </a:r>
            <a:r>
              <a:rPr lang="it-IT" dirty="0" err="1"/>
              <a:t>normalization</a:t>
            </a:r>
            <a:r>
              <a:rPr lang="it-IT" dirty="0"/>
              <a:t>.</a:t>
            </a:r>
          </a:p>
          <a:p>
            <a:r>
              <a:rPr lang="it-IT" dirty="0" err="1"/>
              <a:t>Clustered</a:t>
            </a:r>
            <a:r>
              <a:rPr lang="it-IT" dirty="0"/>
              <a:t> Time </a:t>
            </a:r>
            <a:r>
              <a:rPr lang="it-IT" dirty="0" err="1"/>
              <a:t>series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Shape-based</a:t>
            </a:r>
            <a:r>
              <a:rPr lang="it-IT" dirty="0"/>
              <a:t> and Feature-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Kmeans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</a:t>
            </a:r>
            <a:r>
              <a:rPr lang="it-IT" dirty="0" err="1"/>
              <a:t>Hierarchical</a:t>
            </a:r>
            <a:r>
              <a:rPr lang="it-IT" dirty="0"/>
              <a:t> clustering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ward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.</a:t>
            </a:r>
          </a:p>
          <a:p>
            <a:r>
              <a:rPr lang="it-IT" dirty="0" err="1"/>
              <a:t>Shape-based</a:t>
            </a:r>
            <a:r>
              <a:rPr lang="it-IT" dirty="0"/>
              <a:t> </a:t>
            </a:r>
            <a:r>
              <a:rPr lang="it-IT" dirty="0" err="1"/>
              <a:t>Kmeans</a:t>
            </a:r>
            <a:r>
              <a:rPr lang="it-IT" dirty="0"/>
              <a:t> </a:t>
            </a:r>
            <a:r>
              <a:rPr lang="it-IT" dirty="0" err="1"/>
              <a:t>returned</a:t>
            </a:r>
            <a:r>
              <a:rPr lang="it-IT" dirty="0"/>
              <a:t> </a:t>
            </a:r>
            <a:r>
              <a:rPr lang="it-IT" dirty="0" err="1"/>
              <a:t>balanced</a:t>
            </a:r>
            <a:r>
              <a:rPr lang="it-IT" dirty="0"/>
              <a:t> clusters. Feature-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Kmeans</a:t>
            </a:r>
            <a:r>
              <a:rPr lang="it-IT" dirty="0"/>
              <a:t> </a:t>
            </a:r>
            <a:r>
              <a:rPr lang="it-IT" dirty="0" err="1"/>
              <a:t>unbalanced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. </a:t>
            </a:r>
            <a:r>
              <a:rPr lang="it-IT" dirty="0" err="1"/>
              <a:t>Hierarchical</a:t>
            </a:r>
            <a:r>
              <a:rPr lang="it-IT" dirty="0"/>
              <a:t> </a:t>
            </a:r>
            <a:r>
              <a:rPr lang="it-IT" dirty="0" err="1"/>
              <a:t>returned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clusters.</a:t>
            </a:r>
          </a:p>
          <a:p>
            <a:r>
              <a:rPr lang="it-IT" dirty="0"/>
              <a:t>No big </a:t>
            </a:r>
            <a:r>
              <a:rPr lang="it-IT" dirty="0" err="1"/>
              <a:t>difference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in the clusters.</a:t>
            </a:r>
          </a:p>
        </p:txBody>
      </p:sp>
    </p:spTree>
    <p:extLst>
      <p:ext uri="{BB962C8B-B14F-4D97-AF65-F5344CB8AC3E}">
        <p14:creationId xmlns:p14="http://schemas.microsoft.com/office/powerpoint/2010/main" val="3339390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D312-3A30-09C4-8375-747CC6E9F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342" y="333648"/>
            <a:ext cx="5206086" cy="719088"/>
          </a:xfrm>
        </p:spPr>
        <p:txBody>
          <a:bodyPr>
            <a:normAutofit/>
          </a:bodyPr>
          <a:lstStyle/>
          <a:p>
            <a:r>
              <a:rPr lang="it-IT" dirty="0" err="1"/>
              <a:t>Motifs</a:t>
            </a:r>
            <a:r>
              <a:rPr lang="it-IT" dirty="0"/>
              <a:t> and </a:t>
            </a:r>
            <a:r>
              <a:rPr lang="it-IT" dirty="0" err="1"/>
              <a:t>anomalies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2F0A47-CA82-66D0-B15A-B63EB787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3852" y="1052736"/>
            <a:ext cx="4062942" cy="339328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Task 4</a:t>
            </a:r>
          </a:p>
        </p:txBody>
      </p:sp>
      <p:pic>
        <p:nvPicPr>
          <p:cNvPr id="7" name="Immagine 6" descr="Immagine che contiene schermata, testo, Policromia, Carattere&#10;&#10;Descrizione generata automaticamente">
            <a:extLst>
              <a:ext uri="{FF2B5EF4-FFF2-40B4-BE49-F238E27FC236}">
                <a16:creationId xmlns:a16="http://schemas.microsoft.com/office/drawing/2014/main" id="{6C7DA598-A941-05E4-2E5E-1ACED7162B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61" y="1556792"/>
            <a:ext cx="10630472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96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D09239-DB5F-F7E6-5B1C-E5B79FAA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0" y="685800"/>
            <a:ext cx="4062942" cy="503064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shapelets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643303-9B6A-EF90-7CC8-6D2735824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7760" y="1268760"/>
            <a:ext cx="4062942" cy="411336"/>
          </a:xfrm>
        </p:spPr>
        <p:txBody>
          <a:bodyPr/>
          <a:lstStyle/>
          <a:p>
            <a:r>
              <a:rPr lang="it-IT" dirty="0"/>
              <a:t>Task 4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175BFE4-9FB7-E98D-177D-22F417F87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Score = (2 * </a:t>
            </a:r>
            <a:r>
              <a:rPr lang="it-IT" dirty="0" err="1"/>
              <a:t>n_minors</a:t>
            </a:r>
            <a:r>
              <a:rPr lang="it-IT" dirty="0"/>
              <a:t>) + (</a:t>
            </a:r>
            <a:r>
              <a:rPr lang="it-IT" dirty="0" err="1"/>
              <a:t>n_participants</a:t>
            </a:r>
            <a:r>
              <a:rPr lang="it-IT" dirty="0"/>
              <a:t> – </a:t>
            </a:r>
            <a:r>
              <a:rPr lang="it-IT" dirty="0" err="1"/>
              <a:t>n_minors</a:t>
            </a:r>
            <a:r>
              <a:rPr lang="it-IT" dirty="0"/>
              <a:t>). </a:t>
            </a:r>
            <a:r>
              <a:rPr lang="it-IT" dirty="0" err="1"/>
              <a:t>Is_killed</a:t>
            </a:r>
            <a:r>
              <a:rPr lang="it-IT" dirty="0"/>
              <a:t> True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someone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killed</a:t>
            </a:r>
            <a:r>
              <a:rPr lang="it-IT" dirty="0"/>
              <a:t> in the city</a:t>
            </a:r>
          </a:p>
          <a:p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Grabocka</a:t>
            </a:r>
            <a:r>
              <a:rPr lang="it-IT" dirty="0"/>
              <a:t> </a:t>
            </a:r>
            <a:r>
              <a:rPr lang="it-IT" dirty="0" err="1"/>
              <a:t>heuristics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size and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shapelets</a:t>
            </a:r>
            <a:r>
              <a:rPr lang="it-IT" dirty="0"/>
              <a:t>. </a:t>
            </a:r>
          </a:p>
          <a:p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trained</a:t>
            </a:r>
            <a:r>
              <a:rPr lang="it-IT" dirty="0"/>
              <a:t> a </a:t>
            </a:r>
            <a:r>
              <a:rPr lang="it-IT" dirty="0" err="1"/>
              <a:t>shapelet</a:t>
            </a:r>
            <a:r>
              <a:rPr lang="it-IT" dirty="0"/>
              <a:t> model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LearningShapelets</a:t>
            </a:r>
            <a:r>
              <a:rPr lang="it-IT" dirty="0"/>
              <a:t> library from </a:t>
            </a:r>
            <a:r>
              <a:rPr lang="it-IT" dirty="0" err="1"/>
              <a:t>tslearn</a:t>
            </a:r>
            <a:r>
              <a:rPr lang="it-IT" dirty="0"/>
              <a:t>.</a:t>
            </a:r>
          </a:p>
        </p:txBody>
      </p:sp>
      <p:pic>
        <p:nvPicPr>
          <p:cNvPr id="5" name="Immagine 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4A796C80-CF89-2AFA-7CD7-74477624E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60" y="4509996"/>
            <a:ext cx="9649072" cy="170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4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9D5156-5009-350C-9A9D-346CF203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it-IT" b="0" kern="1200" cap="all" spc="200" baseline="0">
                <a:latin typeface="+mj-lt"/>
                <a:ea typeface="+mj-ea"/>
                <a:cs typeface="+mj-cs"/>
              </a:rPr>
              <a:t>Data Understanding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735551C-EAA0-9419-5D05-48EF8B127F20}"/>
              </a:ext>
            </a:extLst>
          </p:cNvPr>
          <p:cNvSpPr txBox="1"/>
          <p:nvPr/>
        </p:nvSpPr>
        <p:spPr>
          <a:xfrm>
            <a:off x="1218882" y="4241800"/>
            <a:ext cx="4062942" cy="193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</a:pPr>
            <a:r>
              <a:rPr lang="it-IT" sz="2000" kern="1200">
                <a:latin typeface="+mn-lt"/>
                <a:ea typeface="+mn-ea"/>
                <a:cs typeface="+mn-cs"/>
              </a:rPr>
              <a:t>Task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94B545-C7C8-CE13-8E4C-05CDAAD6C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vert="horz" lIns="121899" tIns="60949" rIns="121899" bIns="60949" rtlCol="0">
            <a:normAutofit/>
          </a:bodyPr>
          <a:lstStyle/>
          <a:p>
            <a:r>
              <a:rPr lang="it-IT" sz="2400" dirty="0" err="1"/>
              <a:t>Verified</a:t>
            </a:r>
            <a:r>
              <a:rPr lang="it-IT" sz="2400" dirty="0"/>
              <a:t> </a:t>
            </a:r>
            <a:r>
              <a:rPr lang="it-IT" sz="2400" dirty="0" err="1"/>
              <a:t>type</a:t>
            </a:r>
            <a:r>
              <a:rPr lang="it-IT" sz="2400" dirty="0"/>
              <a:t> of </a:t>
            </a:r>
            <a:r>
              <a:rPr lang="it-IT" sz="2400" dirty="0" err="1"/>
              <a:t>attributes</a:t>
            </a:r>
            <a:r>
              <a:rPr lang="it-IT" sz="2400" dirty="0"/>
              <a:t> in the dataset:</a:t>
            </a:r>
          </a:p>
          <a:p>
            <a:pPr lvl="1"/>
            <a:r>
              <a:rPr lang="it-IT" dirty="0" err="1"/>
              <a:t>Wrong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(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(Ex. </a:t>
            </a:r>
            <a:r>
              <a:rPr lang="it-IT" dirty="0" err="1"/>
              <a:t>n_participants_child</a:t>
            </a:r>
            <a:r>
              <a:rPr lang="it-IT" dirty="0"/>
              <a:t>/teen/</a:t>
            </a:r>
            <a:r>
              <a:rPr lang="it-IT" dirty="0" err="1"/>
              <a:t>adult</a:t>
            </a:r>
            <a:r>
              <a:rPr lang="it-IT" dirty="0"/>
              <a:t>, </a:t>
            </a:r>
          </a:p>
          <a:p>
            <a:pPr lvl="1"/>
            <a:r>
              <a:rPr lang="it-IT" dirty="0"/>
              <a:t>max/</a:t>
            </a:r>
            <a:r>
              <a:rPr lang="it-IT" dirty="0" err="1"/>
              <a:t>average</a:t>
            </a:r>
            <a:r>
              <a:rPr lang="it-IT" dirty="0"/>
              <a:t>/</a:t>
            </a:r>
            <a:r>
              <a:rPr lang="it-IT" dirty="0" err="1"/>
              <a:t>min_age_participants</a:t>
            </a:r>
            <a:r>
              <a:rPr lang="it-IT" dirty="0"/>
              <a:t>)</a:t>
            </a:r>
          </a:p>
          <a:p>
            <a:r>
              <a:rPr lang="it-IT" sz="2400" dirty="0"/>
              <a:t>Semantic </a:t>
            </a:r>
            <a:r>
              <a:rPr lang="it-IT" sz="2400" dirty="0" err="1"/>
              <a:t>errors</a:t>
            </a:r>
            <a:r>
              <a:rPr lang="it-IT" sz="2400" dirty="0"/>
              <a:t>: </a:t>
            </a:r>
          </a:p>
          <a:p>
            <a:pPr lvl="1"/>
            <a:r>
              <a:rPr lang="it-IT" dirty="0"/>
              <a:t>negative </a:t>
            </a:r>
            <a:r>
              <a:rPr lang="it-IT" dirty="0" err="1"/>
              <a:t>values</a:t>
            </a:r>
            <a:r>
              <a:rPr lang="it-IT" dirty="0"/>
              <a:t> for age </a:t>
            </a:r>
            <a:r>
              <a:rPr lang="it-IT" dirty="0" err="1"/>
              <a:t>attributes</a:t>
            </a:r>
            <a:r>
              <a:rPr lang="it-IT" dirty="0"/>
              <a:t>, </a:t>
            </a:r>
          </a:p>
          <a:p>
            <a:pPr lvl="1"/>
            <a:r>
              <a:rPr lang="it-IT" dirty="0" err="1"/>
              <a:t>coordinates</a:t>
            </a:r>
            <a:r>
              <a:rPr lang="it-IT" dirty="0"/>
              <a:t> </a:t>
            </a:r>
            <a:r>
              <a:rPr lang="it-IT" dirty="0" err="1"/>
              <a:t>outside</a:t>
            </a:r>
            <a:r>
              <a:rPr lang="it-IT" dirty="0"/>
              <a:t> USA </a:t>
            </a:r>
            <a:r>
              <a:rPr lang="it-IT" dirty="0" err="1"/>
              <a:t>territory</a:t>
            </a:r>
            <a:r>
              <a:rPr lang="it-IT" dirty="0"/>
              <a:t>, </a:t>
            </a:r>
          </a:p>
          <a:p>
            <a:pPr lvl="1"/>
            <a:r>
              <a:rPr lang="it-IT" dirty="0"/>
              <a:t>future </a:t>
            </a:r>
            <a:r>
              <a:rPr lang="it-IT" dirty="0" err="1"/>
              <a:t>years</a:t>
            </a:r>
            <a:r>
              <a:rPr lang="it-IT" dirty="0"/>
              <a:t> (ex. 2028, 2029)</a:t>
            </a:r>
          </a:p>
          <a:p>
            <a:r>
              <a:rPr lang="it-IT" sz="2400" dirty="0" err="1"/>
              <a:t>Missing</a:t>
            </a:r>
            <a:r>
              <a:rPr lang="it-IT" sz="2400" dirty="0"/>
              <a:t> </a:t>
            </a:r>
            <a:r>
              <a:rPr lang="it-IT" sz="2400" dirty="0" err="1"/>
              <a:t>Values</a:t>
            </a:r>
            <a:endParaRPr lang="it-IT" sz="2400" dirty="0"/>
          </a:p>
          <a:p>
            <a:pPr lvl="1"/>
            <a:r>
              <a:rPr lang="it-IT" dirty="0"/>
              <a:t>Some </a:t>
            </a:r>
            <a:r>
              <a:rPr lang="it-IT" dirty="0" err="1"/>
              <a:t>attributes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big </a:t>
            </a:r>
            <a:r>
              <a:rPr lang="it-IT" dirty="0" err="1"/>
              <a:t>portion</a:t>
            </a:r>
            <a:r>
              <a:rPr lang="it-IT" dirty="0"/>
              <a:t> of </a:t>
            </a:r>
            <a:r>
              <a:rPr lang="it-IT" dirty="0" err="1"/>
              <a:t>their</a:t>
            </a:r>
            <a:r>
              <a:rPr lang="it-IT" dirty="0"/>
              <a:t> data set to NULL (Ex. </a:t>
            </a:r>
            <a:r>
              <a:rPr lang="it-IT" dirty="0" err="1"/>
              <a:t>address</a:t>
            </a:r>
            <a:r>
              <a:rPr lang="it-IT" dirty="0"/>
              <a:t>/n_participant_age1/</a:t>
            </a:r>
            <a:r>
              <a:rPr lang="it-IT" dirty="0" err="1"/>
              <a:t>street_house_district</a:t>
            </a:r>
            <a:r>
              <a:rPr lang="it-IT" dirty="0"/>
              <a:t>)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06688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02B394-A5FB-4E23-3E04-4FEAA9D6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understanding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18942E-746E-505A-D6B8-1BF56D5A7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Task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C42115E-FCCA-4B41-3770-C60EBC53E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 </a:t>
            </a:r>
          </a:p>
          <a:p>
            <a:pPr lvl="1"/>
            <a:r>
              <a:rPr lang="en-US" dirty="0"/>
              <a:t>Dropped duplicates based on a subset of important features</a:t>
            </a:r>
          </a:p>
          <a:p>
            <a:r>
              <a:rPr lang="it-IT" dirty="0"/>
              <a:t>Management of </a:t>
            </a:r>
            <a:r>
              <a:rPr lang="it-IT" dirty="0" err="1"/>
              <a:t>missing</a:t>
            </a:r>
            <a:r>
              <a:rPr lang="it-IT" dirty="0"/>
              <a:t> and </a:t>
            </a:r>
            <a:r>
              <a:rPr lang="it-IT" dirty="0" err="1"/>
              <a:t>unknown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  <a:p>
            <a:pPr lvl="1"/>
            <a:r>
              <a:rPr lang="it-IT" dirty="0" err="1"/>
              <a:t>Removed</a:t>
            </a:r>
            <a:r>
              <a:rPr lang="it-IT" dirty="0"/>
              <a:t> </a:t>
            </a:r>
            <a:r>
              <a:rPr lang="it-IT" dirty="0" err="1"/>
              <a:t>n_participant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set to zero (</a:t>
            </a:r>
            <a:r>
              <a:rPr lang="it-IT" dirty="0" err="1"/>
              <a:t>probable</a:t>
            </a:r>
            <a:r>
              <a:rPr lang="it-IT" dirty="0"/>
              <a:t> default </a:t>
            </a:r>
            <a:r>
              <a:rPr lang="it-IT" dirty="0" err="1"/>
              <a:t>value</a:t>
            </a:r>
            <a:r>
              <a:rPr lang="it-IT" dirty="0"/>
              <a:t>)</a:t>
            </a:r>
          </a:p>
          <a:p>
            <a:pPr lvl="1"/>
            <a:r>
              <a:rPr lang="it-IT" dirty="0" err="1"/>
              <a:t>Removed</a:t>
            </a:r>
            <a:r>
              <a:rPr lang="it-IT" dirty="0"/>
              <a:t> some </a:t>
            </a:r>
            <a:r>
              <a:rPr lang="it-IT" dirty="0" err="1"/>
              <a:t>rows</a:t>
            </a:r>
            <a:r>
              <a:rPr lang="it-IT" dirty="0"/>
              <a:t> with NULL </a:t>
            </a:r>
            <a:r>
              <a:rPr lang="it-IT" dirty="0" err="1"/>
              <a:t>values</a:t>
            </a:r>
            <a:r>
              <a:rPr lang="it-IT" dirty="0"/>
              <a:t> (ex. </a:t>
            </a:r>
            <a:r>
              <a:rPr lang="it-IT" dirty="0" err="1"/>
              <a:t>Longitude</a:t>
            </a:r>
            <a:r>
              <a:rPr lang="it-IT" dirty="0"/>
              <a:t>, </a:t>
            </a:r>
            <a:r>
              <a:rPr lang="it-IT" dirty="0" err="1"/>
              <a:t>latitude</a:t>
            </a:r>
            <a:r>
              <a:rPr lang="it-IT" dirty="0"/>
              <a:t>)</a:t>
            </a:r>
          </a:p>
          <a:p>
            <a:pPr lvl="1"/>
            <a:r>
              <a:rPr lang="it-IT" dirty="0" err="1"/>
              <a:t>Substituted</a:t>
            </a:r>
            <a:r>
              <a:rPr lang="it-IT" dirty="0"/>
              <a:t> NULL </a:t>
            </a:r>
            <a:r>
              <a:rPr lang="it-IT" dirty="0" err="1"/>
              <a:t>values</a:t>
            </a:r>
            <a:r>
              <a:rPr lang="it-IT" dirty="0"/>
              <a:t> for data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calculate</a:t>
            </a:r>
            <a:r>
              <a:rPr lang="it-IT" dirty="0"/>
              <a:t> (ex. </a:t>
            </a:r>
            <a:r>
              <a:rPr lang="it-IT" dirty="0" err="1"/>
              <a:t>N_arrested</a:t>
            </a:r>
            <a:r>
              <a:rPr lang="it-IT" dirty="0"/>
              <a:t>, </a:t>
            </a:r>
            <a:r>
              <a:rPr lang="it-IT" dirty="0" err="1"/>
              <a:t>n_unharmed</a:t>
            </a:r>
            <a:r>
              <a:rPr lang="it-IT" dirty="0"/>
              <a:t>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40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E4C75-B45F-48D2-9A2B-3546981E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preparation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B364AE-35A1-82A5-6F6E-60A28A0B0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Task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5E91904-6219-9025-FAB1-6D28696FF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Dropped attributes that were not useful for our analysis (ex. n_participant_age1, participant_gender1)</a:t>
            </a:r>
          </a:p>
          <a:p>
            <a:r>
              <a:rPr lang="en-US" dirty="0"/>
              <a:t>Data </a:t>
            </a:r>
            <a:r>
              <a:rPr lang="en-US" dirty="0" err="1"/>
              <a:t>trasformation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Transformed incident_characteristics1/2 into </a:t>
            </a:r>
            <a:r>
              <a:rPr lang="en-US" dirty="0" err="1"/>
              <a:t>incident_category</a:t>
            </a:r>
            <a:r>
              <a:rPr lang="en-US" dirty="0"/>
              <a:t> with predetermined categories</a:t>
            </a:r>
          </a:p>
          <a:p>
            <a:pPr lvl="1"/>
            <a:r>
              <a:rPr lang="en-US" dirty="0"/>
              <a:t>Transformed date field in three different attributes (day, month, year)</a:t>
            </a:r>
          </a:p>
          <a:p>
            <a:pPr lvl="2"/>
            <a:r>
              <a:rPr lang="en-US" dirty="0"/>
              <a:t>Cut rows with invalid value on the Year field</a:t>
            </a:r>
          </a:p>
          <a:p>
            <a:endParaRPr lang="en-US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941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33B794-D7D1-6952-D166-75D3D593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preparation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BDDF52-38A8-32C7-4106-CA8FE7A1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Task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016D18B-02D5-AA1C-BCB6-FBAEADC6A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Extracted features from ones already present in the dataset</a:t>
            </a:r>
          </a:p>
          <a:p>
            <a:endParaRPr lang="it-IT" dirty="0"/>
          </a:p>
        </p:txBody>
      </p:sp>
      <p:pic>
        <p:nvPicPr>
          <p:cNvPr id="5" name="Immagine" descr="Immagine">
            <a:extLst>
              <a:ext uri="{FF2B5EF4-FFF2-40B4-BE49-F238E27FC236}">
                <a16:creationId xmlns:a16="http://schemas.microsoft.com/office/drawing/2014/main" id="{9DD38CE7-6BB2-2923-DEBC-1373339DB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834" y="1484784"/>
            <a:ext cx="5112568" cy="51125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4166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D312-3A30-09C4-8375-747CC6E9F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342" y="333648"/>
            <a:ext cx="4062942" cy="719088"/>
          </a:xfrm>
        </p:spPr>
        <p:txBody>
          <a:bodyPr/>
          <a:lstStyle/>
          <a:p>
            <a:r>
              <a:rPr lang="it-IT" dirty="0" err="1"/>
              <a:t>hierarchical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2F0A47-CA82-66D0-B15A-B63EB787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3852" y="1052736"/>
            <a:ext cx="4062942" cy="339328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Task 2</a:t>
            </a:r>
          </a:p>
        </p:txBody>
      </p:sp>
      <p:pic>
        <p:nvPicPr>
          <p:cNvPr id="6" name="Segnaposto contenuto 5" descr="Immagine che contiene testo, diagramma, Piano, schermata&#10;&#10;Descrizione generata automaticamente">
            <a:extLst>
              <a:ext uri="{FF2B5EF4-FFF2-40B4-BE49-F238E27FC236}">
                <a16:creationId xmlns:a16="http://schemas.microsoft.com/office/drawing/2014/main" id="{B2925DB3-0B6D-1A57-397E-8DECAAB34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38" y="1771824"/>
            <a:ext cx="10801200" cy="4549672"/>
          </a:xfrm>
        </p:spPr>
      </p:pic>
    </p:spTree>
    <p:extLst>
      <p:ext uri="{BB962C8B-B14F-4D97-AF65-F5344CB8AC3E}">
        <p14:creationId xmlns:p14="http://schemas.microsoft.com/office/powerpoint/2010/main" val="301471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D312-3A30-09C4-8375-747CC6E9F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342" y="333648"/>
            <a:ext cx="4062942" cy="719088"/>
          </a:xfrm>
        </p:spPr>
        <p:txBody>
          <a:bodyPr/>
          <a:lstStyle/>
          <a:p>
            <a:r>
              <a:rPr lang="it-IT" dirty="0" err="1"/>
              <a:t>kmeans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2F0A47-CA82-66D0-B15A-B63EB787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3852" y="1052736"/>
            <a:ext cx="4062942" cy="339328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Task 2</a:t>
            </a:r>
          </a:p>
        </p:txBody>
      </p:sp>
      <p:pic>
        <p:nvPicPr>
          <p:cNvPr id="7" name="Immagine" descr="Immagine">
            <a:extLst>
              <a:ext uri="{FF2B5EF4-FFF2-40B4-BE49-F238E27FC236}">
                <a16:creationId xmlns:a16="http://schemas.microsoft.com/office/drawing/2014/main" id="{CA6B1C16-2EF1-1668-A7D3-A1D9477EC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1862297"/>
            <a:ext cx="4320480" cy="3598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magine" descr="Immagine">
            <a:extLst>
              <a:ext uri="{FF2B5EF4-FFF2-40B4-BE49-F238E27FC236}">
                <a16:creationId xmlns:a16="http://schemas.microsoft.com/office/drawing/2014/main" id="{8F9661D8-8809-4462-FD8C-C69B7E83E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4813" y="593433"/>
            <a:ext cx="6094412" cy="55695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846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D312-3A30-09C4-8375-747CC6E9F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342" y="333648"/>
            <a:ext cx="4062942" cy="719088"/>
          </a:xfrm>
        </p:spPr>
        <p:txBody>
          <a:bodyPr/>
          <a:lstStyle/>
          <a:p>
            <a:r>
              <a:rPr lang="it-IT" dirty="0" err="1"/>
              <a:t>dbscan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2F0A47-CA82-66D0-B15A-B63EB787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3852" y="1052736"/>
            <a:ext cx="4062942" cy="339328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Task 2</a:t>
            </a:r>
          </a:p>
        </p:txBody>
      </p:sp>
      <p:pic>
        <p:nvPicPr>
          <p:cNvPr id="4" name="Immagine" descr="Immagine">
            <a:extLst>
              <a:ext uri="{FF2B5EF4-FFF2-40B4-BE49-F238E27FC236}">
                <a16:creationId xmlns:a16="http://schemas.microsoft.com/office/drawing/2014/main" id="{AA2199D8-2327-7768-D0B4-0B36C2AD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18" y="1392064"/>
            <a:ext cx="4346109" cy="2516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magine" descr="Immagine">
            <a:extLst>
              <a:ext uri="{FF2B5EF4-FFF2-40B4-BE49-F238E27FC236}">
                <a16:creationId xmlns:a16="http://schemas.microsoft.com/office/drawing/2014/main" id="{082EA583-B8FC-B1D3-5258-D084BD64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72" y="4005064"/>
            <a:ext cx="3600400" cy="2738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magine" descr="Immagine">
            <a:extLst>
              <a:ext uri="{FF2B5EF4-FFF2-40B4-BE49-F238E27FC236}">
                <a16:creationId xmlns:a16="http://schemas.microsoft.com/office/drawing/2014/main" id="{3CCEF1D0-6B56-A23F-0116-ECA7CBF53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90356" y="836712"/>
            <a:ext cx="6094412" cy="55078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19723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437D3E-B190-6025-9BD7-A7DC5449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240" y="404664"/>
            <a:ext cx="4062942" cy="719088"/>
          </a:xfrm>
        </p:spPr>
        <p:txBody>
          <a:bodyPr/>
          <a:lstStyle/>
          <a:p>
            <a:r>
              <a:rPr lang="it-IT" dirty="0" err="1">
                <a:ea typeface="+mn-lt"/>
                <a:cs typeface="+mn-lt"/>
              </a:rPr>
              <a:t>Predictive</a:t>
            </a:r>
            <a:r>
              <a:rPr lang="it-IT" b="0" dirty="0">
                <a:ea typeface="+mn-lt"/>
                <a:cs typeface="+mn-lt"/>
              </a:rPr>
              <a:t> </a:t>
            </a:r>
            <a:r>
              <a:rPr lang="it-IT" dirty="0">
                <a:ea typeface="+mn-lt"/>
                <a:cs typeface="+mn-lt"/>
              </a:rPr>
              <a:t>Analysis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F082AC0-A1DD-515D-6FCF-1BC6B8A65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83" y="1268760"/>
            <a:ext cx="4062942" cy="339328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Task 3</a:t>
            </a:r>
          </a:p>
        </p:txBody>
      </p:sp>
      <p:sp>
        <p:nvSpPr>
          <p:cNvPr id="5" name="Testo elenco puntato diapositiva">
            <a:extLst>
              <a:ext uri="{FF2B5EF4-FFF2-40B4-BE49-F238E27FC236}">
                <a16:creationId xmlns:a16="http://schemas.microsoft.com/office/drawing/2014/main" id="{40BDBC63-647D-33F6-BACA-4A756D6F586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84813" y="584200"/>
            <a:ext cx="6094412" cy="5588000"/>
          </a:xfrm>
          <a:prstGeom prst="rect">
            <a:avLst/>
          </a:prstGeom>
        </p:spPr>
        <p:txBody>
          <a:bodyPr lIns="50800" tIns="50800" rIns="50800" bIns="50800" anchor="t">
            <a:normAutofit fontScale="92500" lnSpcReduction="20000"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a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isKilled</a:t>
            </a:r>
            <a:r>
              <a:rPr lang="it-IT" dirty="0"/>
              <a:t> </a:t>
            </a:r>
            <a:r>
              <a:rPr lang="it-IT" dirty="0" err="1"/>
              <a:t>as</a:t>
            </a:r>
            <a:r>
              <a:rPr lang="it-IT" dirty="0"/>
              <a:t> label for the </a:t>
            </a:r>
            <a:r>
              <a:rPr lang="it-IT" dirty="0" err="1"/>
              <a:t>classification</a:t>
            </a:r>
            <a:r>
              <a:rPr lang="it-IT" dirty="0"/>
              <a:t>.</a:t>
            </a:r>
          </a:p>
          <a:p>
            <a:r>
              <a:rPr lang="it-IT" dirty="0" err="1"/>
              <a:t>Since</a:t>
            </a:r>
            <a:r>
              <a:rPr lang="it-IT" dirty="0"/>
              <a:t> the label </a:t>
            </a:r>
            <a:r>
              <a:rPr lang="it-IT" dirty="0" err="1"/>
              <a:t>distribution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 </a:t>
            </a:r>
            <a:r>
              <a:rPr lang="it-IT" dirty="0" err="1"/>
              <a:t>around</a:t>
            </a:r>
            <a:r>
              <a:rPr lang="it-IT" dirty="0"/>
              <a:t> 70:30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tested</a:t>
            </a:r>
            <a:r>
              <a:rPr lang="it-IT" dirty="0"/>
              <a:t> with and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oversampling</a:t>
            </a:r>
            <a:r>
              <a:rPr lang="it-IT" dirty="0"/>
              <a:t> with SMOTE</a:t>
            </a:r>
          </a:p>
          <a:p>
            <a:r>
              <a:rPr lang="it-IT" dirty="0" err="1"/>
              <a:t>We</a:t>
            </a:r>
            <a:r>
              <a:rPr lang="it-IT" dirty="0"/>
              <a:t> split the dataset </a:t>
            </a:r>
            <a:r>
              <a:rPr lang="it-IT" dirty="0" err="1"/>
              <a:t>into</a:t>
            </a:r>
            <a:r>
              <a:rPr lang="it-IT" dirty="0"/>
              <a:t> training, </a:t>
            </a:r>
            <a:r>
              <a:rPr lang="it-IT" dirty="0" err="1"/>
              <a:t>validation</a:t>
            </a:r>
            <a:r>
              <a:rPr lang="it-IT" dirty="0"/>
              <a:t> and test sets for cross </a:t>
            </a:r>
            <a:r>
              <a:rPr lang="it-IT" dirty="0" err="1"/>
              <a:t>validation</a:t>
            </a:r>
            <a:r>
              <a:rPr lang="it-IT" dirty="0"/>
              <a:t> with a 70/15/15 ratio and </a:t>
            </a:r>
            <a:r>
              <a:rPr lang="it-IT" dirty="0" err="1"/>
              <a:t>scaled</a:t>
            </a:r>
            <a:r>
              <a:rPr lang="it-IT" dirty="0"/>
              <a:t> </a:t>
            </a:r>
            <a:r>
              <a:rPr lang="it-IT" dirty="0" err="1"/>
              <a:t>them</a:t>
            </a:r>
            <a:r>
              <a:rPr lang="it-IT" dirty="0"/>
              <a:t> with Standard </a:t>
            </a:r>
            <a:r>
              <a:rPr lang="it-IT" dirty="0" err="1"/>
              <a:t>Scaler</a:t>
            </a:r>
            <a:r>
              <a:rPr lang="it-IT" dirty="0"/>
              <a:t>. </a:t>
            </a:r>
          </a:p>
          <a:p>
            <a:r>
              <a:rPr lang="it-IT" dirty="0"/>
              <a:t>The following </a:t>
            </a:r>
            <a:r>
              <a:rPr lang="it-IT" dirty="0" err="1"/>
              <a:t>classifiers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tested</a:t>
            </a:r>
            <a:r>
              <a:rPr lang="it-IT" dirty="0"/>
              <a:t>:</a:t>
            </a:r>
          </a:p>
          <a:p>
            <a:pPr lvl="1">
              <a:buFont typeface="Courier New"/>
              <a:buChar char="o"/>
            </a:pPr>
            <a:r>
              <a:rPr lang="it-IT" dirty="0"/>
              <a:t>KNN</a:t>
            </a:r>
          </a:p>
          <a:p>
            <a:pPr lvl="1">
              <a:buFont typeface="Courier New"/>
              <a:buChar char="o"/>
            </a:pPr>
            <a:r>
              <a:rPr lang="it-IT" dirty="0" err="1"/>
              <a:t>Bayes-Naive</a:t>
            </a:r>
            <a:r>
              <a:rPr lang="it-IT" dirty="0"/>
              <a:t> (Bernoulli and </a:t>
            </a:r>
            <a:r>
              <a:rPr lang="it-IT" dirty="0" err="1"/>
              <a:t>Gaussian</a:t>
            </a:r>
            <a:r>
              <a:rPr lang="it-IT" dirty="0"/>
              <a:t>)</a:t>
            </a:r>
          </a:p>
          <a:p>
            <a:pPr lvl="1">
              <a:buFont typeface="Courier New"/>
              <a:buChar char="o"/>
            </a:pPr>
            <a:r>
              <a:rPr lang="it-IT" dirty="0"/>
              <a:t>SVM with </a:t>
            </a:r>
            <a:r>
              <a:rPr lang="it-IT" dirty="0" err="1"/>
              <a:t>various</a:t>
            </a:r>
            <a:r>
              <a:rPr lang="it-IT" dirty="0"/>
              <a:t> kernels</a:t>
            </a:r>
          </a:p>
          <a:p>
            <a:pPr lvl="1">
              <a:buFont typeface="Courier New"/>
              <a:buChar char="o"/>
            </a:pPr>
            <a:r>
              <a:rPr lang="it-IT" dirty="0" err="1"/>
              <a:t>Neural</a:t>
            </a:r>
            <a:r>
              <a:rPr lang="it-IT" dirty="0"/>
              <a:t> Networks</a:t>
            </a:r>
          </a:p>
          <a:p>
            <a:pPr lvl="1">
              <a:buFont typeface="Courier New"/>
              <a:buChar char="o"/>
            </a:pPr>
            <a:r>
              <a:rPr lang="it-IT" dirty="0" err="1"/>
              <a:t>Decision</a:t>
            </a:r>
            <a:r>
              <a:rPr lang="it-IT" dirty="0"/>
              <a:t> Tree and Random </a:t>
            </a:r>
            <a:r>
              <a:rPr lang="it-IT" dirty="0" err="1"/>
              <a:t>Forest</a:t>
            </a:r>
            <a:endParaRPr lang="it-IT" dirty="0"/>
          </a:p>
        </p:txBody>
      </p:sp>
      <p:pic>
        <p:nvPicPr>
          <p:cNvPr id="6" name="Immagine 5" descr="Immagine che contiene schermata, cerchio, Elementi grafici, diagramma&#10;&#10;Descrizione generata automaticamente">
            <a:extLst>
              <a:ext uri="{FF2B5EF4-FFF2-40B4-BE49-F238E27FC236}">
                <a16:creationId xmlns:a16="http://schemas.microsoft.com/office/drawing/2014/main" id="{2E4B9597-650B-3982-7212-26C8EC6D9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2204864"/>
            <a:ext cx="3091981" cy="30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5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nologia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37_TF02787990.potx" id="{498C47A6-4F7F-4A21-A47B-45258853BE3D}" vid="{26A642C0-B31C-44AA-8A27-2CBE4AFBB4A0}"/>
    </a:ext>
  </a:extLst>
</a:theme>
</file>

<file path=ppt/theme/theme2.xml><?xml version="1.0" encoding="utf-8"?>
<a:theme xmlns:a="http://schemas.openxmlformats.org/drawingml/2006/main" name="Tema di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con linee di circuito triple (widescreen)</Template>
  <TotalTime>16</TotalTime>
  <Words>616</Words>
  <Application>Microsoft Office PowerPoint</Application>
  <PresentationFormat>Personalizzato</PresentationFormat>
  <Paragraphs>76</Paragraphs>
  <Slides>14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Arial</vt:lpstr>
      <vt:lpstr>Calibri</vt:lpstr>
      <vt:lpstr>Courier New</vt:lpstr>
      <vt:lpstr>Tecnologia 16x9</vt:lpstr>
      <vt:lpstr>Data Mining Project</vt:lpstr>
      <vt:lpstr>Data Understanding</vt:lpstr>
      <vt:lpstr>Data understanding</vt:lpstr>
      <vt:lpstr>Data preparation</vt:lpstr>
      <vt:lpstr>Data preparation</vt:lpstr>
      <vt:lpstr>hierarchical</vt:lpstr>
      <vt:lpstr>kmeans</vt:lpstr>
      <vt:lpstr>dbscan</vt:lpstr>
      <vt:lpstr>Predictive Analysis</vt:lpstr>
      <vt:lpstr>Predictive Analysis</vt:lpstr>
      <vt:lpstr>Time Series - Preprocessing</vt:lpstr>
      <vt:lpstr>Time Series - analysis</vt:lpstr>
      <vt:lpstr>Motifs and anomalies</vt:lpstr>
      <vt:lpstr>shapelets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Project</dc:title>
  <dc:creator>Emiliano Quaranta</dc:creator>
  <cp:lastModifiedBy>Emiliano Quaranta</cp:lastModifiedBy>
  <cp:revision>1</cp:revision>
  <dcterms:created xsi:type="dcterms:W3CDTF">2024-01-23T10:43:03Z</dcterms:created>
  <dcterms:modified xsi:type="dcterms:W3CDTF">2024-01-23T10:59:34Z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